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500" r:id="rId3"/>
    <p:sldId id="504" r:id="rId4"/>
    <p:sldId id="503" r:id="rId5"/>
    <p:sldId id="387" r:id="rId6"/>
    <p:sldId id="502" r:id="rId7"/>
    <p:sldId id="476" r:id="rId8"/>
    <p:sldId id="505" r:id="rId9"/>
    <p:sldId id="511" r:id="rId10"/>
    <p:sldId id="512" r:id="rId11"/>
    <p:sldId id="514" r:id="rId1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20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r">
              <a:defRPr sz="1200"/>
            </a:lvl1pPr>
          </a:lstStyle>
          <a:p>
            <a:fld id="{1A208D3E-7743-204F-A449-FE9F597FCE0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5325"/>
            <a:ext cx="4651375" cy="3487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8" rIns="92738" bIns="463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2"/>
            <a:ext cx="5608320" cy="4183380"/>
          </a:xfrm>
          <a:prstGeom prst="rect">
            <a:avLst/>
          </a:prstGeom>
        </p:spPr>
        <p:txBody>
          <a:bodyPr vert="horz" lIns="92738" tIns="46368" rIns="92738" bIns="463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r">
              <a:defRPr sz="1200"/>
            </a:lvl1pPr>
          </a:lstStyle>
          <a:p>
            <a:fld id="{5415AFA8-A6CC-654F-8B0D-015A6303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2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5335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6452" y="3493463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85" y="1739899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97" y="2740308"/>
            <a:ext cx="2525207" cy="1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29" y="5561964"/>
            <a:ext cx="2027724" cy="1106031"/>
          </a:xfrm>
          <a:prstGeom prst="rect">
            <a:avLst/>
          </a:prstGeom>
        </p:spPr>
      </p:pic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198" y="5141017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0315" y="5619689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7187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Mission or Project Name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360714" y="1360714"/>
            <a:ext cx="6694715" cy="353785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Mission logo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1" y="5033130"/>
            <a:ext cx="8229599" cy="158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129394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624037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18680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pic>
        <p:nvPicPr>
          <p:cNvPr id="21" name="Picture 20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76375"/>
            <a:ext cx="9144000" cy="4816474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476374"/>
            <a:ext cx="9144000" cy="48164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249363" y="2594882"/>
            <a:ext cx="6905851" cy="26030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3" r:id="rId3"/>
    <p:sldLayoutId id="2147483658" r:id="rId4"/>
    <p:sldLayoutId id="2147483649" r:id="rId5"/>
    <p:sldLayoutId id="2147483651" r:id="rId6"/>
    <p:sldLayoutId id="2147483698" r:id="rId7"/>
    <p:sldLayoutId id="2147483701" r:id="rId8"/>
    <p:sldLayoutId id="2147483700" r:id="rId9"/>
    <p:sldLayoutId id="2147483697" r:id="rId10"/>
    <p:sldLayoutId id="2147483655" r:id="rId11"/>
    <p:sldLayoutId id="2147483696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355087" y="2552604"/>
            <a:ext cx="7524221" cy="1556845"/>
          </a:xfrm>
        </p:spPr>
        <p:txBody>
          <a:bodyPr/>
          <a:lstStyle/>
          <a:p>
            <a:r>
              <a:rPr lang="en-US" dirty="0"/>
              <a:t>Instrument Data Processing</a:t>
            </a:r>
          </a:p>
          <a:p>
            <a:r>
              <a:rPr lang="en-US" dirty="0"/>
              <a:t>MMR July 2020</a:t>
            </a:r>
          </a:p>
          <a:p>
            <a:r>
              <a:rPr lang="en-US" dirty="0"/>
              <a:t>AMMOS Technology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80315" y="4202453"/>
            <a:ext cx="7498993" cy="804438"/>
          </a:xfrm>
        </p:spPr>
        <p:txBody>
          <a:bodyPr/>
          <a:lstStyle/>
          <a:p>
            <a:r>
              <a:rPr lang="en-US" sz="1800" dirty="0"/>
              <a:t>Jack </a:t>
            </a:r>
            <a:r>
              <a:rPr lang="en-US" sz="1800" dirty="0" err="1"/>
              <a:t>Lightholder</a:t>
            </a:r>
            <a:endParaRPr lang="en-US" sz="18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pic>
        <p:nvPicPr>
          <p:cNvPr id="5" name="Picture 9" descr="Cover 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049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2A00B-0811-2E4F-A2C1-BCB9E6901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State of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8B039-C939-1140-AA65-1B036192B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4EC4E-678F-8B46-B0DF-D13542A587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5233481" cy="4815887"/>
          </a:xfrm>
        </p:spPr>
        <p:txBody>
          <a:bodyPr/>
          <a:lstStyle/>
          <a:p>
            <a:r>
              <a:rPr lang="en-US" dirty="0"/>
              <a:t>Demonstrated stability and convergence (the big sine qua non)</a:t>
            </a:r>
          </a:p>
          <a:p>
            <a:r>
              <a:rPr lang="en-US" dirty="0"/>
              <a:t>Identified (lack of) uniqueness criteria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BBBC0-E762-C94A-8AAB-B907E9E1C6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5/19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231E1-880B-CE47-B2AC-B0F57CEA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DEC3-4BD3-AA48-918E-E4C9D1AF0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4DE59-1520-AB48-ADF2-701BE8BC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18" y="139699"/>
            <a:ext cx="3218855" cy="6353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C8199D-093E-3D41-9F66-340515BA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50" y="4040796"/>
            <a:ext cx="4848000" cy="24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9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2A00B-0811-2E4F-A2C1-BCB9E6901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Near future work outlook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8B039-C939-1140-AA65-1B036192B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4EC4E-678F-8B46-B0DF-D13542A587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7723762" cy="3073955"/>
          </a:xfrm>
        </p:spPr>
        <p:txBody>
          <a:bodyPr/>
          <a:lstStyle/>
          <a:p>
            <a:r>
              <a:rPr lang="en-US" dirty="0"/>
              <a:t>Integrating algorithm within VICAR.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BBBC0-E762-C94A-8AAB-B907E9E1C6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5/19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231E1-880B-CE47-B2AC-B0F57CEA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DEC3-4BD3-AA48-918E-E4C9D1AF0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59941-1F24-E543-A04B-13961466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04" y="4550918"/>
            <a:ext cx="7054850" cy="2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 Data Processing (CODEX)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8039E-8841-5D47-BCBA-D12FA3B67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60832"/>
              </p:ext>
            </p:extLst>
          </p:nvPr>
        </p:nvGraphicFramePr>
        <p:xfrm>
          <a:off x="77926" y="1419524"/>
          <a:ext cx="8984973" cy="4898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370769298"/>
                    </a:ext>
                  </a:extLst>
                </a:gridCol>
                <a:gridCol w="665922">
                  <a:extLst>
                    <a:ext uri="{9D8B030D-6E8A-4147-A177-3AD203B41FA5}">
                      <a16:colId xmlns:a16="http://schemas.microsoft.com/office/drawing/2014/main" val="486572642"/>
                    </a:ext>
                  </a:extLst>
                </a:gridCol>
                <a:gridCol w="964095">
                  <a:extLst>
                    <a:ext uri="{9D8B030D-6E8A-4147-A177-3AD203B41FA5}">
                      <a16:colId xmlns:a16="http://schemas.microsoft.com/office/drawing/2014/main" val="3925706117"/>
                    </a:ext>
                  </a:extLst>
                </a:gridCol>
                <a:gridCol w="3190461">
                  <a:extLst>
                    <a:ext uri="{9D8B030D-6E8A-4147-A177-3AD203B41FA5}">
                      <a16:colId xmlns:a16="http://schemas.microsoft.com/office/drawing/2014/main" val="104345825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435999507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3972105281"/>
                    </a:ext>
                  </a:extLst>
                </a:gridCol>
                <a:gridCol w="983974">
                  <a:extLst>
                    <a:ext uri="{9D8B030D-6E8A-4147-A177-3AD203B41FA5}">
                      <a16:colId xmlns:a16="http://schemas.microsoft.com/office/drawing/2014/main" val="4038064832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421687368"/>
                    </a:ext>
                  </a:extLst>
                </a:gridCol>
                <a:gridCol w="775251">
                  <a:extLst>
                    <a:ext uri="{9D8B030D-6E8A-4147-A177-3AD203B41FA5}">
                      <a16:colId xmlns:a16="http://schemas.microsoft.com/office/drawing/2014/main" val="2510132158"/>
                    </a:ext>
                  </a:extLst>
                </a:gridCol>
              </a:tblGrid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Planned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549250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CODEX - Complex Data Explorer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9/25/20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61231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"Data Quality Scan"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12/31/19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72046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Feature Bar Extension to Support Multiple Interaction Windows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2/28/20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10621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Server Data Reader Capabilities to for Additional Data Types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41115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Runtime Prediction Model to Support Features/Samples in Calculation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41959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"Model Training"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226983"/>
                  </a:ext>
                </a:extLst>
              </a:tr>
              <a:tr h="450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Enable Session Saving / Loading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6/16/20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606330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Enable Data / Code / Selection / Feature Export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8/3/20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7/12/20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2134938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Advanced User Guidance Through Dynamic Error Reporting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8/26/20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10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6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 Provenance Tracking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454026" y="1385294"/>
            <a:ext cx="411797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how data got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algorithm was used?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were it’s settings?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existing features were used to create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metadata on screen for user decision making and make this information exportable for future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users to group collections of features for future group-usage.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things together which were processed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grouping of features which correlate to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99113-25AF-DB4B-80C2-01809C4A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03" y="1769547"/>
            <a:ext cx="4385017" cy="3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Large Dataset Support – Work With Any Size of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474135" y="1706306"/>
            <a:ext cx="46373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an audit layer inside client and server for future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information transfer between the client and server for a more responsive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capped by larger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Downsample</a:t>
            </a:r>
            <a:r>
              <a:rPr lang="en-US" dirty="0"/>
              <a:t> to fit the needs of front end client the user is utilizing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plot loading times by moving the data storage outside of the client data 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1E0FB5-53A5-224F-A93D-2F28B3BB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58" y="1441062"/>
            <a:ext cx="6308035" cy="40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Infusion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8523" y="1588088"/>
            <a:ext cx="8668278" cy="4815887"/>
          </a:xfrm>
        </p:spPr>
        <p:txBody>
          <a:bodyPr/>
          <a:lstStyle/>
          <a:p>
            <a:endParaRPr lang="en-US" sz="1200" dirty="0">
              <a:latin typeface="Arial" pitchFamily="34" charset="0"/>
              <a:cs typeface="Arial" pitchFamily="34" charset="0"/>
            </a:endParaRPr>
          </a:p>
          <a:p>
            <a:r>
              <a:rPr lang="en-US" sz="1200" dirty="0">
                <a:latin typeface="Arial" pitchFamily="34" charset="0"/>
                <a:cs typeface="Arial" pitchFamily="34" charset="0"/>
              </a:rPr>
              <a:t>SDDA User Testing and MSL Infusion Program</a:t>
            </a:r>
          </a:p>
          <a:p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Provide MSL operations teams with a suite of supporting data science programs and quantify improvements to their workflow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Validating gap analysis of the FY19 SDDA report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Program suite: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ORCHIDS – data alignment and re-gridding to make data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ingestable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by all downstream products.</a:t>
            </a:r>
          </a:p>
          <a:p>
            <a:pPr lvl="2"/>
            <a:r>
              <a:rPr lang="en-US" sz="1200" dirty="0" err="1">
                <a:latin typeface="Arial" pitchFamily="34" charset="0"/>
                <a:cs typeface="Arial" pitchFamily="34" charset="0"/>
              </a:rPr>
              <a:t>TelemAnom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– semi-supervised anomaly detection.  Provides focus of attention tool for which time regions operators might be interested in.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RAVEN – large scale data visualization dashboard.  Allows operators to view large time/feature regions to further isolate data of interest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CODEX – deeper analysis support on isolate data set.  Allows mission operators to conduct a deeper analysis on isolated data and isolate cause/effect. </a:t>
            </a:r>
          </a:p>
          <a:p>
            <a:pPr lvl="2"/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Conducting user studies with 10 MSL team members.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Strategic data analysis – answer questions with low resolution data across a large time region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Tactical data analysis – answer questions with high resolution data across a short time region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Providing findings report too SDDA and MSL mission management</a:t>
            </a:r>
          </a:p>
          <a:p>
            <a:pPr lvl="2"/>
            <a:endParaRPr lang="en-US" sz="900" dirty="0"/>
          </a:p>
          <a:p>
            <a:pPr marL="457200" lvl="1" indent="0">
              <a:buNone/>
            </a:pPr>
            <a:endParaRPr lang="en-US" sz="17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3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Plans for Next 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025" y="2097613"/>
            <a:ext cx="7581021" cy="3617388"/>
          </a:xfrm>
        </p:spPr>
        <p:txBody>
          <a:bodyPr/>
          <a:lstStyle/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Mentoring intern project (faster data handling)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Conduct user studies with SDDA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Support ASTHROS telemetry analysis investigation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Open source release 3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Increased project documentation and ease of installation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fr-F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7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Financial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6673" y="1665807"/>
            <a:ext cx="8248650" cy="1607480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Complex Data Explorer</a:t>
            </a:r>
            <a:endParaRPr lang="en-US" sz="2400" dirty="0"/>
          </a:p>
          <a:p>
            <a:pPr lvl="1">
              <a:buFontTx/>
              <a:buChar char="-"/>
            </a:pPr>
            <a:r>
              <a:rPr lang="en-US" altLang="en-US" sz="2000" dirty="0"/>
              <a:t>Actual YTD costs are $173K versus plan of $136K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Slowing down while team committed to M2020 deliverables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Could support additional funding with additional deliverables if available</a:t>
            </a:r>
          </a:p>
          <a:p>
            <a:pPr marL="914400" lvl="2" indent="0">
              <a:buNone/>
            </a:pPr>
            <a:endParaRPr lang="en-US" alt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5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2A00B-0811-2E4F-A2C1-BCB9E6901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8B039-C939-1140-AA65-1B036192B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4EC4E-678F-8B46-B0DF-D13542A587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5233481" cy="4815887"/>
          </a:xfrm>
        </p:spPr>
        <p:txBody>
          <a:bodyPr/>
          <a:lstStyle/>
          <a:p>
            <a:r>
              <a:rPr lang="en-US" dirty="0"/>
              <a:t>Local 3D mapping needed for driving MSL</a:t>
            </a:r>
          </a:p>
          <a:p>
            <a:r>
              <a:rPr lang="en-US" dirty="0"/>
              <a:t>Depth recovered using </a:t>
            </a:r>
            <a:r>
              <a:rPr lang="en-US" dirty="0" err="1"/>
              <a:t>stereophotogrammetry</a:t>
            </a:r>
            <a:endParaRPr lang="en-US" dirty="0"/>
          </a:p>
          <a:p>
            <a:r>
              <a:rPr lang="en-US" dirty="0"/>
              <a:t>Low contrast areas (sand) lead to uncertainties</a:t>
            </a:r>
          </a:p>
          <a:p>
            <a:r>
              <a:rPr lang="en-US" dirty="0"/>
              <a:t>Need complimentary method to fill hole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BBBC0-E762-C94A-8AAB-B907E9E1C6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5/19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231E1-880B-CE47-B2AC-B0F57CEA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DEC3-4BD3-AA48-918E-E4C9D1AF0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7CEC9-3122-1C48-8FAC-2AD6137D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453" y="50800"/>
            <a:ext cx="3260845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2A00B-0811-2E4F-A2C1-BCB9E69019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has been done?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8B039-C939-1140-AA65-1B036192B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4EC4E-678F-8B46-B0DF-D13542A587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5233481" cy="4815887"/>
          </a:xfrm>
        </p:spPr>
        <p:txBody>
          <a:bodyPr/>
          <a:lstStyle/>
          <a:p>
            <a:r>
              <a:rPr lang="en-US" dirty="0"/>
              <a:t>Adapt photoclinometry work by Jiang et al. (2017) using CTX and MOLA</a:t>
            </a:r>
          </a:p>
          <a:p>
            <a:r>
              <a:rPr lang="en-US" dirty="0"/>
              <a:t>Built prototype platform using python</a:t>
            </a:r>
          </a:p>
          <a:p>
            <a:r>
              <a:rPr lang="en-US" dirty="0"/>
              <a:t>Rebuilt mathematical foundation to account for severe obliquity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BBBC0-E762-C94A-8AAB-B907E9E1C6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5/19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231E1-880B-CE47-B2AC-B0F57CEA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DEC3-4BD3-AA48-918E-E4C9D1AF0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80705-C23B-9A4B-AE9C-BF5FF7BF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0" y="1445152"/>
            <a:ext cx="4109508" cy="22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67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4412</TotalTime>
  <Words>718</Words>
  <Application>Microsoft Macintosh PowerPoint</Application>
  <PresentationFormat>On-screen Show (4:3)</PresentationFormat>
  <Paragraphs>205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Default Theme</vt:lpstr>
      <vt:lpstr>PowerPoint Presentation</vt:lpstr>
      <vt:lpstr>Instrument Data Processing (CODEX)</vt:lpstr>
      <vt:lpstr>CODEX</vt:lpstr>
      <vt:lpstr>CODEX</vt:lpstr>
      <vt:lpstr>CODEX</vt:lpstr>
      <vt:lpstr>CODEX</vt:lpstr>
      <vt:lpstr>CODEX</vt:lpstr>
      <vt:lpstr>PATCH</vt:lpstr>
      <vt:lpstr>PATCH</vt:lpstr>
      <vt:lpstr>PATCH</vt:lpstr>
      <vt:lpstr>PATCH</vt:lpstr>
    </vt:vector>
  </TitlesOfParts>
  <Company>Jet Propulsion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E. Jay Wyatt</dc:creator>
  <cp:lastModifiedBy>Lightholder, Jack A (US 398J)</cp:lastModifiedBy>
  <cp:revision>334</cp:revision>
  <cp:lastPrinted>2019-07-16T21:41:58Z</cp:lastPrinted>
  <dcterms:created xsi:type="dcterms:W3CDTF">2015-05-18T19:57:09Z</dcterms:created>
  <dcterms:modified xsi:type="dcterms:W3CDTF">2020-07-14T21:55:06Z</dcterms:modified>
</cp:coreProperties>
</file>